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77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581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C9FF0C6-3859-44FE-8218-DDE1F0FF9C69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D702E60-A355-4B93-AEF6-DB8CD761B6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mhda.org/go/committees/MHSA-committee-handout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kaycerane@ranecd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572000"/>
            <a:ext cx="6553200" cy="609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Presentation to the MHSA Planning Stakeholder Steering Committee</a:t>
            </a:r>
          </a:p>
          <a:p>
            <a:r>
              <a:rPr lang="en-US" dirty="0" smtClean="0"/>
              <a:t>February 24, 2014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MHSA Three-year Program and Expenditure Plan</a:t>
            </a:r>
            <a:br>
              <a:rPr lang="en-US" sz="2800" dirty="0" smtClean="0"/>
            </a:br>
            <a:r>
              <a:rPr lang="en-US" sz="2800" dirty="0" smtClean="0"/>
              <a:t>2014-15 – 2016-17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73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Guidelines and Planning Implications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71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500" kern="1200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Integrating Ongoing Feedback and Program </a:t>
            </a:r>
            <a:r>
              <a:rPr lang="en-US" sz="3500" kern="1200" cap="all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Directions</a:t>
            </a:r>
            <a:endParaRPr lang="en-US" sz="3500" kern="1200" cap="all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Incorporate the Key Themes and Planning Directions that Stakeholders have emphasized in recent years:</a:t>
            </a:r>
          </a:p>
          <a:p>
            <a:pPr lvl="1"/>
            <a:r>
              <a:rPr lang="en-US" dirty="0" smtClean="0"/>
              <a:t>Develop new and enhanced services for the prevention, early intervention, and treatment of mental health illnesses.</a:t>
            </a:r>
          </a:p>
          <a:p>
            <a:pPr lvl="1"/>
            <a:r>
              <a:rPr lang="en-US" dirty="0" smtClean="0"/>
              <a:t>Continue to emphasize the integration of mental health and substance abuse services.</a:t>
            </a:r>
          </a:p>
          <a:p>
            <a:pPr lvl="1"/>
            <a:r>
              <a:rPr lang="en-US" dirty="0" smtClean="0"/>
              <a:t>Ensure that individuals with mental health disorders, including co-occurring substance use disorders have access to a range of residential and acute treatment services.</a:t>
            </a:r>
          </a:p>
          <a:p>
            <a:pPr lvl="1"/>
            <a:r>
              <a:rPr lang="en-US" dirty="0" smtClean="0"/>
              <a:t>Improve services!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54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WIC 5848 states that Plans shall include reports on the achievement of performance outcomes for MHSA services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Improve Services – as demonstrated by outcomes achieved</a:t>
            </a:r>
          </a:p>
          <a:p>
            <a:pPr lvl="1"/>
            <a:r>
              <a:rPr lang="en-US" dirty="0" smtClean="0"/>
              <a:t>Reduce prolonged suffering</a:t>
            </a:r>
          </a:p>
          <a:p>
            <a:pPr lvl="1"/>
            <a:r>
              <a:rPr lang="en-US" dirty="0" smtClean="0"/>
              <a:t>Improved access and linkage to services</a:t>
            </a:r>
          </a:p>
          <a:p>
            <a:pPr lvl="1"/>
            <a:r>
              <a:rPr lang="en-US" dirty="0" smtClean="0"/>
              <a:t>Improved access to services for underserved populations</a:t>
            </a:r>
          </a:p>
          <a:p>
            <a:pPr lvl="1"/>
            <a:r>
              <a:rPr lang="en-US" dirty="0" smtClean="0"/>
              <a:t>Demonstrate prudent use of expenditures to achieve outcomes for individuals with mental illness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30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DRAFT PEI Program Guidelines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73563"/>
          </a:xfrm>
        </p:spPr>
        <p:txBody>
          <a:bodyPr/>
          <a:lstStyle/>
          <a:p>
            <a:r>
              <a:rPr lang="en-US" dirty="0" smtClean="0"/>
              <a:t>DRAFT PEI Program Guidelines </a:t>
            </a:r>
          </a:p>
          <a:p>
            <a:pPr marL="411480" lvl="1" indent="0">
              <a:buNone/>
            </a:pPr>
            <a:r>
              <a:rPr lang="en-US" dirty="0" smtClean="0">
                <a:hlinkClick r:id="rId2"/>
              </a:rPr>
              <a:t>www.cmhda.org/go/committees/MHSA-committee-handouts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(under December 2013)</a:t>
            </a:r>
          </a:p>
          <a:p>
            <a:pPr lvl="1"/>
            <a:endParaRPr lang="en-US" dirty="0"/>
          </a:p>
          <a:p>
            <a:r>
              <a:rPr lang="en-US" dirty="0" smtClean="0"/>
              <a:t>Proposes new guidelines on the use of PEI funds</a:t>
            </a:r>
          </a:p>
          <a:p>
            <a:r>
              <a:rPr lang="en-US" dirty="0" smtClean="0"/>
              <a:t>Anticipate approval of guidelines soon</a:t>
            </a:r>
          </a:p>
          <a:p>
            <a:r>
              <a:rPr lang="en-US" dirty="0" smtClean="0"/>
              <a:t>Includes new directions on use of funds, required performance measures, and program evaluation</a:t>
            </a:r>
          </a:p>
          <a:p>
            <a:pPr lvl="1"/>
            <a:r>
              <a:rPr lang="en-US" dirty="0" smtClean="0"/>
              <a:t>More use of evidence based practices</a:t>
            </a:r>
          </a:p>
          <a:p>
            <a:pPr lvl="1"/>
            <a:r>
              <a:rPr lang="en-US" dirty="0" smtClean="0"/>
              <a:t>Must demonstrate service criteria</a:t>
            </a:r>
          </a:p>
          <a:p>
            <a:pPr lvl="1"/>
            <a:r>
              <a:rPr lang="en-US" dirty="0" smtClean="0"/>
              <a:t>Less funding for broad, universal, prevention programs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96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Required PEI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Intervene early in the onset of a mental illness</a:t>
            </a:r>
          </a:p>
          <a:p>
            <a:pPr lvl="1"/>
            <a:r>
              <a:rPr lang="en-US" dirty="0" smtClean="0"/>
              <a:t>Required</a:t>
            </a:r>
          </a:p>
          <a:p>
            <a:pPr lvl="1"/>
            <a:endParaRPr lang="en-US" dirty="0"/>
          </a:p>
          <a:p>
            <a:r>
              <a:rPr lang="en-US" dirty="0" smtClean="0"/>
              <a:t>Increase recognition of early signs of mental illness amongst designated first responders</a:t>
            </a:r>
          </a:p>
          <a:p>
            <a:pPr lvl="1"/>
            <a:r>
              <a:rPr lang="en-US" dirty="0" smtClean="0"/>
              <a:t>Recommended</a:t>
            </a:r>
          </a:p>
          <a:p>
            <a:pPr lvl="1"/>
            <a:endParaRPr lang="en-US" dirty="0"/>
          </a:p>
          <a:p>
            <a:r>
              <a:rPr lang="en-US" dirty="0" smtClean="0"/>
              <a:t>Additional strategies</a:t>
            </a:r>
          </a:p>
          <a:p>
            <a:pPr lvl="1"/>
            <a:r>
              <a:rPr lang="en-US" dirty="0" smtClean="0"/>
              <a:t>Reduce risks related to mental illness</a:t>
            </a:r>
          </a:p>
          <a:p>
            <a:pPr lvl="1"/>
            <a:r>
              <a:rPr lang="en-US" dirty="0" smtClean="0"/>
              <a:t>Stigma and discrimination reduction programs</a:t>
            </a:r>
          </a:p>
          <a:p>
            <a:pPr lvl="1"/>
            <a:r>
              <a:rPr lang="en-US" dirty="0" smtClean="0"/>
              <a:t>Suicide prevention programs</a:t>
            </a:r>
          </a:p>
          <a:p>
            <a:pPr marL="4114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79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programs must demonstrate and report on:</a:t>
            </a:r>
          </a:p>
          <a:p>
            <a:pPr lvl="1"/>
            <a:r>
              <a:rPr lang="en-US" dirty="0" smtClean="0"/>
              <a:t>Fidelity to an evidence based- or promising-practice</a:t>
            </a:r>
          </a:p>
          <a:p>
            <a:pPr lvl="1"/>
            <a:r>
              <a:rPr lang="en-US" dirty="0" smtClean="0"/>
              <a:t>Specific criteria to program inclusion</a:t>
            </a:r>
          </a:p>
          <a:p>
            <a:pPr lvl="1"/>
            <a:r>
              <a:rPr lang="en-US" dirty="0" smtClean="0"/>
              <a:t>The unduplicated number served or first responders trained</a:t>
            </a:r>
          </a:p>
          <a:p>
            <a:pPr lvl="1"/>
            <a:r>
              <a:rPr lang="en-US" dirty="0" smtClean="0"/>
              <a:t>The number referred for services followed up on a referral, and who participated at least once in the referred service</a:t>
            </a:r>
          </a:p>
          <a:p>
            <a:pPr lvl="1"/>
            <a:r>
              <a:rPr lang="en-US" dirty="0" smtClean="0"/>
              <a:t>The length of time an individual remained engaged in the services referred to</a:t>
            </a:r>
          </a:p>
          <a:p>
            <a:pPr lvl="1"/>
            <a:r>
              <a:rPr lang="en-US" dirty="0" smtClean="0"/>
              <a:t>Interval between onset of symptoms and referral for services</a:t>
            </a:r>
          </a:p>
          <a:p>
            <a:pPr lvl="1"/>
            <a:r>
              <a:rPr lang="en-US" dirty="0" smtClean="0"/>
              <a:t>Interval between referral to services and engagement in services</a:t>
            </a:r>
          </a:p>
          <a:p>
            <a:r>
              <a:rPr lang="en-US" dirty="0" smtClean="0"/>
              <a:t>All indicators measured by age, gender, race, etc.</a:t>
            </a:r>
          </a:p>
        </p:txBody>
      </p:sp>
    </p:spTree>
    <p:extLst>
      <p:ext uri="{BB962C8B-B14F-4D97-AF65-F5344CB8AC3E}">
        <p14:creationId xmlns:p14="http://schemas.microsoft.com/office/powerpoint/2010/main" val="146296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 Plans Reflective of Performance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DRAFT PEI Guidelines offer a Framework</a:t>
            </a:r>
          </a:p>
          <a:p>
            <a:endParaRPr lang="en-US" dirty="0"/>
          </a:p>
          <a:p>
            <a:r>
              <a:rPr lang="en-US" dirty="0" smtClean="0"/>
              <a:t>Anticipate similar guidelines for CSS funding</a:t>
            </a:r>
          </a:p>
          <a:p>
            <a:endParaRPr lang="en-US" dirty="0"/>
          </a:p>
          <a:p>
            <a:r>
              <a:rPr lang="en-US" dirty="0" smtClean="0"/>
              <a:t>The new 3-Year program and expenditure will incorporate Draft PEI Guidelines and Stakeholder Input for the use of performance measures</a:t>
            </a:r>
          </a:p>
          <a:p>
            <a:pPr lvl="1"/>
            <a:r>
              <a:rPr lang="en-US" dirty="0" smtClean="0"/>
              <a:t>Strategic Objective – Develop a standardized set of outcomes for services  and performance-based quality improvement processes</a:t>
            </a:r>
          </a:p>
        </p:txBody>
      </p:sp>
    </p:spTree>
    <p:extLst>
      <p:ext uri="{BB962C8B-B14F-4D97-AF65-F5344CB8AC3E}">
        <p14:creationId xmlns:p14="http://schemas.microsoft.com/office/powerpoint/2010/main" val="273285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Planning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735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Leverage all available funds, including </a:t>
            </a:r>
            <a:r>
              <a:rPr lang="en-US" dirty="0" err="1" smtClean="0"/>
              <a:t>Medi</a:t>
            </a:r>
            <a:r>
              <a:rPr lang="en-US" dirty="0" smtClean="0"/>
              <a:t>-Cal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Use MHSA dollars to leverage additional state and federal resources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Move towards more evidence based and promising practices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Measure and evaluate program effectiveness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Leverage and expand use of technology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Invest in workforce training and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2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should we know about current services</a:t>
            </a:r>
          </a:p>
          <a:p>
            <a:pPr lvl="1"/>
            <a:r>
              <a:rPr lang="en-US" dirty="0" smtClean="0"/>
              <a:t>What works well?</a:t>
            </a:r>
          </a:p>
          <a:p>
            <a:pPr lvl="1"/>
            <a:r>
              <a:rPr lang="en-US" dirty="0" smtClean="0"/>
              <a:t>What services are missing, or not distributed well?</a:t>
            </a:r>
          </a:p>
          <a:p>
            <a:pPr lvl="1"/>
            <a:r>
              <a:rPr lang="en-US" dirty="0" smtClean="0"/>
              <a:t>What are the recommendations to improve services?</a:t>
            </a:r>
          </a:p>
          <a:p>
            <a:pPr lvl="1"/>
            <a:endParaRPr lang="en-US" dirty="0"/>
          </a:p>
          <a:p>
            <a:r>
              <a:rPr lang="en-US" dirty="0" smtClean="0"/>
              <a:t>Who should we be considering for new or enhanced services</a:t>
            </a:r>
          </a:p>
          <a:p>
            <a:pPr lvl="1"/>
            <a:r>
              <a:rPr lang="en-US" dirty="0" smtClean="0"/>
              <a:t>What specific criteria should guide program enrollment into full service partnership and early intervention </a:t>
            </a:r>
            <a:r>
              <a:rPr lang="en-US" dirty="0" smtClean="0"/>
              <a:t>programs?</a:t>
            </a:r>
            <a:endParaRPr lang="en-US" dirty="0" smtClean="0"/>
          </a:p>
          <a:p>
            <a:pPr lvl="1"/>
            <a:r>
              <a:rPr lang="en-US" dirty="0" smtClean="0"/>
              <a:t>Who should we train as first </a:t>
            </a:r>
            <a:r>
              <a:rPr lang="en-US" dirty="0" smtClean="0"/>
              <a:t>responders?</a:t>
            </a:r>
            <a:endParaRPr lang="en-US" dirty="0" smtClean="0"/>
          </a:p>
          <a:p>
            <a:pPr lvl="1"/>
            <a:r>
              <a:rPr lang="en-US" dirty="0" smtClean="0"/>
              <a:t>What risk factors do we need to target to prevent mental </a:t>
            </a:r>
            <a:r>
              <a:rPr lang="en-US" dirty="0" smtClean="0"/>
              <a:t>illnesses?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09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Recommendations?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End of Part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41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indent="-514350">
              <a:buFont typeface="+mj-lt"/>
              <a:buAutoNum type="romanUcPeriod"/>
            </a:pPr>
            <a:r>
              <a:rPr lang="en-US" dirty="0" smtClean="0"/>
              <a:t>3-Year Program and Expenditure Planning Process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dirty="0" smtClean="0"/>
              <a:t>Planning Purpose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dirty="0" smtClean="0"/>
              <a:t>Methodology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dirty="0" smtClean="0"/>
              <a:t>Timeline and Meeting Schedule</a:t>
            </a:r>
          </a:p>
          <a:p>
            <a:pPr marL="925830" lvl="1" indent="-514350">
              <a:buFont typeface="+mj-lt"/>
              <a:buAutoNum type="alphaUcPeriod"/>
            </a:pPr>
            <a:endParaRPr lang="en-US" dirty="0"/>
          </a:p>
          <a:p>
            <a:pPr marL="628650" indent="-514350">
              <a:buFont typeface="+mj-lt"/>
              <a:buAutoNum type="romanUcPeriod"/>
            </a:pPr>
            <a:r>
              <a:rPr lang="en-US" dirty="0" smtClean="0"/>
              <a:t>Proposed Guidelines and Planning Implications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dirty="0" smtClean="0"/>
              <a:t>Integrating Ongoing Feedback and Program Directions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dirty="0" smtClean="0"/>
              <a:t>DRAFT PEI Program Guidelines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dirty="0" smtClean="0"/>
              <a:t>Program Plans reflective of Performance Measures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dirty="0" smtClean="0"/>
              <a:t>Key Research Questions  </a:t>
            </a:r>
          </a:p>
          <a:p>
            <a:pPr marL="925830" lvl="1" indent="-514350">
              <a:buFont typeface="+mj-lt"/>
              <a:buAutoNum type="alphaUcPeriod"/>
            </a:pPr>
            <a:endParaRPr lang="en-US" dirty="0" smtClean="0"/>
          </a:p>
          <a:p>
            <a:pPr marL="925830" lvl="1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4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Steps:  how you can Help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dirty="0" smtClean="0"/>
              <a:t>Advertise and distribute meeting information</a:t>
            </a:r>
          </a:p>
          <a:p>
            <a:pPr>
              <a:lnSpc>
                <a:spcPct val="250000"/>
              </a:lnSpc>
            </a:pPr>
            <a:r>
              <a:rPr lang="en-US" dirty="0"/>
              <a:t>Convene planning </a:t>
            </a:r>
            <a:r>
              <a:rPr lang="en-US" dirty="0" smtClean="0"/>
              <a:t>meetings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Encourage additional discussions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Incorporate written feedback and suggestions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9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14300" indent="0" algn="ctr">
              <a:buNone/>
            </a:pPr>
            <a:r>
              <a:rPr lang="en-US" dirty="0" smtClean="0"/>
              <a:t>Kayce Rane</a:t>
            </a:r>
          </a:p>
          <a:p>
            <a:pPr marL="114300" indent="0" algn="ctr">
              <a:buNone/>
            </a:pPr>
            <a:r>
              <a:rPr lang="en-US" dirty="0" smtClean="0">
                <a:hlinkClick r:id="rId2"/>
              </a:rPr>
              <a:t>kaycerane@ranecd.com</a:t>
            </a:r>
            <a:endParaRPr lang="en-US" dirty="0" smtClean="0"/>
          </a:p>
          <a:p>
            <a:pPr marL="114300" indent="0" algn="ctr">
              <a:buNone/>
            </a:pPr>
            <a:r>
              <a:rPr lang="en-US" dirty="0" smtClean="0"/>
              <a:t>925-876-0760</a:t>
            </a:r>
          </a:p>
          <a:p>
            <a:pPr marL="114300" indent="0" algn="ctr">
              <a:buNone/>
            </a:pPr>
            <a:endParaRPr lang="en-US" dirty="0"/>
          </a:p>
          <a:p>
            <a:pPr marL="114300" indent="0" algn="ctr">
              <a:buNone/>
            </a:pPr>
            <a:r>
              <a:rPr lang="en-US" dirty="0" smtClean="0"/>
              <a:t>www.sjmhsa.net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79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3-Year </a:t>
            </a:r>
            <a:r>
              <a:rPr lang="en-US" sz="2800" dirty="0"/>
              <a:t>Program and Expenditure Planning </a:t>
            </a:r>
            <a:r>
              <a:rPr lang="en-US" sz="2800" dirty="0" smtClean="0"/>
              <a:t>Process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13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3500" kern="1200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Planning </a:t>
            </a:r>
            <a:r>
              <a:rPr lang="en-US" sz="3500" kern="1200" cap="all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Purpose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County mental health programs shall prepare and submit a Three-Year Program and Expenditure Plan (WIC 5847) that addresses each MHSA component.</a:t>
            </a:r>
          </a:p>
          <a:p>
            <a:endParaRPr lang="en-US" dirty="0"/>
          </a:p>
          <a:p>
            <a:r>
              <a:rPr lang="en-US" dirty="0" smtClean="0"/>
              <a:t>Counties shall create one plan, incorporating all MHSA components, and make expenditure projections for each component per year.</a:t>
            </a:r>
          </a:p>
          <a:p>
            <a:endParaRPr lang="en-US" dirty="0"/>
          </a:p>
          <a:p>
            <a:r>
              <a:rPr lang="en-US" dirty="0" smtClean="0"/>
              <a:t>Budgets shall be submitted for FY2014-15, FY 2015-16, and FY2016-17.  </a:t>
            </a:r>
          </a:p>
        </p:txBody>
      </p:sp>
    </p:spTree>
    <p:extLst>
      <p:ext uri="{BB962C8B-B14F-4D97-AF65-F5344CB8AC3E}">
        <p14:creationId xmlns:p14="http://schemas.microsoft.com/office/powerpoint/2010/main" val="420809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Health Services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Community Services and Supports (CSS)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Prevention and Early Intervention (PEI)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Innovation (INN)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Workforce Education and Training (WET)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Capital Facilities and Technological Needs (CFTN)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15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Purpose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Engage consumers, family members, community partners in a discussion to ensure meaningful stakeholder involvement in developing:</a:t>
            </a:r>
          </a:p>
          <a:p>
            <a:pPr lvl="1"/>
            <a:r>
              <a:rPr lang="en-US" dirty="0" smtClean="0"/>
              <a:t>Mental Health Policy</a:t>
            </a:r>
          </a:p>
          <a:p>
            <a:pPr lvl="1"/>
            <a:r>
              <a:rPr lang="en-US" dirty="0" smtClean="0"/>
              <a:t>Program Planning</a:t>
            </a:r>
          </a:p>
          <a:p>
            <a:pPr lvl="1"/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Monitoring</a:t>
            </a:r>
          </a:p>
          <a:p>
            <a:pPr lvl="1"/>
            <a:r>
              <a:rPr lang="en-US" dirty="0" smtClean="0"/>
              <a:t>Quality Improvement</a:t>
            </a:r>
          </a:p>
          <a:p>
            <a:pPr lvl="1"/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Budget Allocations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95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 Existing, Current Information</a:t>
            </a:r>
          </a:p>
          <a:p>
            <a:pPr lvl="1"/>
            <a:r>
              <a:rPr lang="en-US" dirty="0" smtClean="0"/>
              <a:t>Recent Discussion Groups – 20 in 2013</a:t>
            </a:r>
          </a:p>
          <a:p>
            <a:pPr lvl="1"/>
            <a:r>
              <a:rPr lang="en-US" dirty="0" smtClean="0"/>
              <a:t>BHS Strategic Plan</a:t>
            </a:r>
          </a:p>
          <a:p>
            <a:pPr lvl="1"/>
            <a:r>
              <a:rPr lang="en-US" dirty="0" smtClean="0"/>
              <a:t>Ongoing Partner Feedback</a:t>
            </a:r>
          </a:p>
          <a:p>
            <a:pPr lvl="1"/>
            <a:r>
              <a:rPr lang="en-US" dirty="0" smtClean="0"/>
              <a:t>Other Strategic Opportunities</a:t>
            </a:r>
          </a:p>
          <a:p>
            <a:pPr lvl="2"/>
            <a:r>
              <a:rPr lang="en-US" dirty="0" smtClean="0"/>
              <a:t>Affordable Care Act</a:t>
            </a:r>
          </a:p>
          <a:p>
            <a:pPr lvl="2"/>
            <a:r>
              <a:rPr lang="en-US" dirty="0" smtClean="0"/>
              <a:t>Other Federal and State Opportunities</a:t>
            </a:r>
          </a:p>
          <a:p>
            <a:pPr lvl="2"/>
            <a:endParaRPr lang="en-US" dirty="0"/>
          </a:p>
          <a:p>
            <a:r>
              <a:rPr lang="en-US" dirty="0" smtClean="0"/>
              <a:t>Update Information</a:t>
            </a:r>
          </a:p>
          <a:p>
            <a:pPr lvl="1"/>
            <a:r>
              <a:rPr lang="en-US" dirty="0" smtClean="0"/>
              <a:t>Community and Stakeholder Discussion Groups </a:t>
            </a:r>
          </a:p>
          <a:p>
            <a:pPr lvl="1"/>
            <a:r>
              <a:rPr lang="en-US" dirty="0" smtClean="0"/>
              <a:t>Outcome Data and Performance Indicators 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14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and Meeting Schedule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February</a:t>
            </a:r>
          </a:p>
          <a:p>
            <a:pPr lvl="1"/>
            <a:r>
              <a:rPr lang="en-US" dirty="0" smtClean="0"/>
              <a:t>Review guidelines</a:t>
            </a:r>
          </a:p>
          <a:p>
            <a:pPr lvl="1"/>
            <a:r>
              <a:rPr lang="en-US" dirty="0" smtClean="0"/>
              <a:t>Develop planning methodology</a:t>
            </a:r>
            <a:endParaRPr lang="en-US" dirty="0"/>
          </a:p>
          <a:p>
            <a:pPr lvl="1"/>
            <a:r>
              <a:rPr lang="en-US" dirty="0" smtClean="0"/>
              <a:t>Notify Stakeholders</a:t>
            </a:r>
          </a:p>
          <a:p>
            <a:r>
              <a:rPr lang="en-US" dirty="0" smtClean="0"/>
              <a:t>March</a:t>
            </a:r>
          </a:p>
          <a:p>
            <a:pPr lvl="1"/>
            <a:r>
              <a:rPr lang="en-US" dirty="0"/>
              <a:t>Collate recent data to inform discussion</a:t>
            </a:r>
          </a:p>
          <a:p>
            <a:pPr lvl="1"/>
            <a:r>
              <a:rPr lang="en-US" dirty="0" smtClean="0"/>
              <a:t>Conduct meetings to gather stakeholder input</a:t>
            </a:r>
            <a:endParaRPr lang="en-US" dirty="0"/>
          </a:p>
          <a:p>
            <a:pPr lvl="1"/>
            <a:r>
              <a:rPr lang="en-US" dirty="0" smtClean="0"/>
              <a:t>Review findings and proposed plan directions</a:t>
            </a:r>
          </a:p>
          <a:p>
            <a:r>
              <a:rPr lang="en-US" dirty="0" smtClean="0"/>
              <a:t>April</a:t>
            </a:r>
          </a:p>
          <a:p>
            <a:pPr lvl="1"/>
            <a:r>
              <a:rPr lang="en-US" dirty="0" smtClean="0"/>
              <a:t>Draft 3-Year Program and Expenditure Plan</a:t>
            </a:r>
          </a:p>
          <a:p>
            <a:pPr lvl="1"/>
            <a:r>
              <a:rPr lang="en-US" dirty="0" smtClean="0"/>
              <a:t>Share with Stakeholders and Post for 30-day Review </a:t>
            </a:r>
          </a:p>
          <a:p>
            <a:r>
              <a:rPr lang="en-US" dirty="0" smtClean="0"/>
              <a:t>MAY </a:t>
            </a:r>
          </a:p>
          <a:p>
            <a:pPr lvl="1"/>
            <a:r>
              <a:rPr lang="en-US" dirty="0" smtClean="0"/>
              <a:t>Convene Public Hearing on the Plan</a:t>
            </a:r>
          </a:p>
        </p:txBody>
      </p:sp>
    </p:spTree>
    <p:extLst>
      <p:ext uri="{BB962C8B-B14F-4D97-AF65-F5344CB8AC3E}">
        <p14:creationId xmlns:p14="http://schemas.microsoft.com/office/powerpoint/2010/main" val="28649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End of Part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19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862</Words>
  <Application>Microsoft Office PowerPoint</Application>
  <PresentationFormat>On-screen Show (4:3)</PresentationFormat>
  <Paragraphs>157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Apothecary</vt:lpstr>
      <vt:lpstr>MHSA Three-year Program and Expenditure Plan 2014-15 – 2016-17</vt:lpstr>
      <vt:lpstr>Discussion Outline</vt:lpstr>
      <vt:lpstr>3-Year Program and Expenditure Planning Process</vt:lpstr>
      <vt:lpstr>Planning Purpose (1)</vt:lpstr>
      <vt:lpstr>Mental Health Services Act</vt:lpstr>
      <vt:lpstr>Planning Purpose (2)</vt:lpstr>
      <vt:lpstr>Methodology</vt:lpstr>
      <vt:lpstr>Timeline and Meeting Schedule </vt:lpstr>
      <vt:lpstr>Questions?</vt:lpstr>
      <vt:lpstr>Proposed Guidelines and Planning Implications</vt:lpstr>
      <vt:lpstr>Integrating Ongoing Feedback and Program Directions</vt:lpstr>
      <vt:lpstr>Improving Services</vt:lpstr>
      <vt:lpstr>DRAFT PEI Program Guidelines </vt:lpstr>
      <vt:lpstr>Required PEI Strategies</vt:lpstr>
      <vt:lpstr>Annual Report</vt:lpstr>
      <vt:lpstr>Program Plans Reflective of Performance Measures</vt:lpstr>
      <vt:lpstr>Key Planning Strategies</vt:lpstr>
      <vt:lpstr>Key Research Questions</vt:lpstr>
      <vt:lpstr>Additional Recommendations?</vt:lpstr>
      <vt:lpstr>NEXT Steps</vt:lpstr>
      <vt:lpstr>Next Steps:  how you can Help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MHSA Three-year Program and Expenditure Plan 2014-15 – 2016-17</dc:title>
  <dc:creator>Welcome</dc:creator>
  <cp:lastModifiedBy>Welcome</cp:lastModifiedBy>
  <cp:revision>16</cp:revision>
  <dcterms:created xsi:type="dcterms:W3CDTF">2014-02-24T20:51:01Z</dcterms:created>
  <dcterms:modified xsi:type="dcterms:W3CDTF">2014-02-25T22:21:05Z</dcterms:modified>
</cp:coreProperties>
</file>